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8"/>
  </p:notesMasterIdLst>
  <p:sldIdLst>
    <p:sldId id="256" r:id="rId2"/>
    <p:sldId id="257" r:id="rId3"/>
    <p:sldId id="258" r:id="rId4"/>
    <p:sldId id="259" r:id="rId5"/>
    <p:sldId id="260" r:id="rId6"/>
    <p:sldId id="261" r:id="rId7"/>
  </p:sldIdLst>
  <p:sldSz cx="9144000" cy="5143500" type="screen16x9"/>
  <p:notesSz cx="6858000" cy="9144000"/>
  <p:embeddedFontLst>
    <p:embeddedFont>
      <p:font typeface="Comfortaa" pitchFamily="2" charset="0"/>
      <p:regular r:id="rId9"/>
      <p:bold r:id="rId10"/>
    </p:embeddedFont>
    <p:embeddedFont>
      <p:font typeface="Lato" panose="020F0302020204030203" pitchFamily="34" charset="77"/>
      <p:regular r:id="rId11"/>
      <p:bold r:id="rId12"/>
      <p:italic r:id="rId13"/>
      <p:boldItalic r:id="rId14"/>
    </p:embeddedFont>
    <p:embeddedFont>
      <p:font typeface="Raleway" panose="020B0503030101060003" pitchFamily="34" charset="77"/>
      <p:regular r:id="rId15"/>
      <p:bold r:id="rId16"/>
      <p:italic r:id="rId17"/>
      <p:boldItalic r:id="rId18"/>
    </p:embeddedFont>
    <p:embeddedFont>
      <p:font typeface="Raleway Black" panose="020B0803030101060003" pitchFamily="34" charset="77"/>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3"/>
  </p:normalViewPr>
  <p:slideViewPr>
    <p:cSldViewPr snapToGrid="0">
      <p:cViewPr varScale="1">
        <p:scale>
          <a:sx n="156" d="100"/>
          <a:sy n="156" d="100"/>
        </p:scale>
        <p:origin x="36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viewProps" Target="view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77cef4dfa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77cef4dfa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7cef4dfa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7cef4dfa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7cef4dfa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7cef4dfa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7cef4dfa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7cef4dfa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61C00"/>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865550" y="630225"/>
            <a:ext cx="7762083" cy="14039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800" dirty="0">
                <a:solidFill>
                  <a:srgbClr val="FFFFFF"/>
                </a:solidFill>
                <a:latin typeface="Comfortaa"/>
                <a:ea typeface="Comfortaa"/>
                <a:cs typeface="Comfortaa"/>
                <a:sym typeface="Comfortaa"/>
              </a:rPr>
              <a:t>Data Bootcamp</a:t>
            </a:r>
            <a:endParaRPr sz="3800" dirty="0">
              <a:solidFill>
                <a:srgbClr val="FFFFFF"/>
              </a:solidFill>
              <a:latin typeface="Comfortaa"/>
              <a:ea typeface="Comfortaa"/>
              <a:cs typeface="Comfortaa"/>
              <a:sym typeface="Comfortaa"/>
            </a:endParaRPr>
          </a:p>
          <a:p>
            <a:pPr marL="0" lvl="0" indent="0" algn="l" rtl="0">
              <a:spcBef>
                <a:spcPts val="0"/>
              </a:spcBef>
              <a:spcAft>
                <a:spcPts val="0"/>
              </a:spcAft>
              <a:buNone/>
            </a:pPr>
            <a:r>
              <a:rPr lang="en" sz="3800" dirty="0">
                <a:solidFill>
                  <a:srgbClr val="FFFFFF"/>
                </a:solidFill>
                <a:latin typeface="Comfortaa"/>
                <a:ea typeface="Comfortaa"/>
                <a:cs typeface="Comfortaa"/>
                <a:sym typeface="Comfortaa"/>
              </a:rPr>
              <a:t>Yelp Restaurants Business Data Project</a:t>
            </a:r>
            <a:endParaRPr sz="3800" dirty="0">
              <a:solidFill>
                <a:srgbClr val="FFFFFF"/>
              </a:solidFill>
              <a:latin typeface="Comfortaa"/>
              <a:ea typeface="Comfortaa"/>
              <a:cs typeface="Comfortaa"/>
              <a:sym typeface="Comfortaa"/>
            </a:endParaRPr>
          </a:p>
        </p:txBody>
      </p:sp>
      <p:sp>
        <p:nvSpPr>
          <p:cNvPr id="73" name="Google Shape;73;p13"/>
          <p:cNvSpPr txBox="1">
            <a:spLocks noGrp="1"/>
          </p:cNvSpPr>
          <p:nvPr>
            <p:ph type="subTitle" idx="1"/>
          </p:nvPr>
        </p:nvSpPr>
        <p:spPr>
          <a:xfrm>
            <a:off x="2407517" y="3445475"/>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solidFill>
                  <a:srgbClr val="000000"/>
                </a:solidFill>
              </a:rPr>
              <a:t>BY YUE CUI, HEROPEIA HU, EWAN ZHAO</a:t>
            </a:r>
            <a:endParaRPr sz="2400" b="1" dirty="0">
              <a:solidFill>
                <a:srgbClr val="000000"/>
              </a:solidFill>
            </a:endParaRPr>
          </a:p>
        </p:txBody>
      </p:sp>
      <p:pic>
        <p:nvPicPr>
          <p:cNvPr id="74" name="Google Shape;74;p13" descr="Yelp - Wikipedia"/>
          <p:cNvPicPr preferRelativeResize="0"/>
          <p:nvPr/>
        </p:nvPicPr>
        <p:blipFill>
          <a:blip r:embed="rId3">
            <a:alphaModFix/>
          </a:blip>
          <a:stretch>
            <a:fillRect/>
          </a:stretch>
        </p:blipFill>
        <p:spPr>
          <a:xfrm>
            <a:off x="5303967" y="2452744"/>
            <a:ext cx="2936391" cy="14676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61C00"/>
        </a:solidFill>
        <a:effectLst/>
      </p:bgPr>
    </p:bg>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453150" y="1273100"/>
            <a:ext cx="4826100" cy="12423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rgbClr val="FFFFFF"/>
              </a:buClr>
              <a:buSzPts val="1900"/>
              <a:buFont typeface="Comfortaa"/>
              <a:buChar char="●"/>
            </a:pPr>
            <a:r>
              <a:rPr lang="en" sz="1800" b="0" dirty="0">
                <a:solidFill>
                  <a:srgbClr val="FFFFFF"/>
                </a:solidFill>
                <a:latin typeface="Comfortaa"/>
                <a:ea typeface="Comfortaa"/>
                <a:cs typeface="Comfortaa"/>
                <a:sym typeface="Comfortaa"/>
              </a:rPr>
              <a:t>Yelp connects  people with great local businesses.</a:t>
            </a:r>
            <a:endParaRPr sz="1800" b="0" dirty="0">
              <a:solidFill>
                <a:srgbClr val="FFFFFF"/>
              </a:solidFill>
              <a:latin typeface="Comfortaa"/>
              <a:ea typeface="Comfortaa"/>
              <a:cs typeface="Comfortaa"/>
              <a:sym typeface="Comfortaa"/>
            </a:endParaRPr>
          </a:p>
          <a:p>
            <a:pPr marL="457200" lvl="0" indent="0" algn="l" rtl="0">
              <a:spcBef>
                <a:spcPts val="0"/>
              </a:spcBef>
              <a:spcAft>
                <a:spcPts val="0"/>
              </a:spcAft>
              <a:buNone/>
            </a:pPr>
            <a:endParaRPr sz="1800" b="0" dirty="0">
              <a:solidFill>
                <a:srgbClr val="FFFFFF"/>
              </a:solidFill>
              <a:highlight>
                <a:srgbClr val="FFFFFF"/>
              </a:highlight>
              <a:latin typeface="Comfortaa"/>
              <a:ea typeface="Comfortaa"/>
              <a:cs typeface="Comfortaa"/>
              <a:sym typeface="Comfortaa"/>
            </a:endParaRPr>
          </a:p>
          <a:p>
            <a:pPr marL="457200" lvl="0" indent="-349250" algn="l" rtl="0">
              <a:spcBef>
                <a:spcPts val="0"/>
              </a:spcBef>
              <a:spcAft>
                <a:spcPts val="0"/>
              </a:spcAft>
              <a:buClr>
                <a:srgbClr val="FFFFFF"/>
              </a:buClr>
              <a:buSzPts val="1900"/>
              <a:buFont typeface="Comfortaa"/>
              <a:buChar char="●"/>
            </a:pPr>
            <a:r>
              <a:rPr lang="en" sz="1800" b="0" dirty="0">
                <a:solidFill>
                  <a:srgbClr val="FFFFFF"/>
                </a:solidFill>
                <a:latin typeface="Comfortaa"/>
                <a:ea typeface="Comfortaa"/>
                <a:cs typeface="Comfortaa"/>
                <a:sym typeface="Comfortaa"/>
              </a:rPr>
              <a:t>For customers, rating a business with stars and reviews helps elevate next experience.</a:t>
            </a:r>
            <a:endParaRPr sz="1800" b="0" dirty="0">
              <a:solidFill>
                <a:srgbClr val="FFFFFF"/>
              </a:solidFill>
              <a:latin typeface="Comfortaa"/>
              <a:ea typeface="Comfortaa"/>
              <a:cs typeface="Comfortaa"/>
              <a:sym typeface="Comfortaa"/>
            </a:endParaRPr>
          </a:p>
          <a:p>
            <a:pPr marL="457200" lvl="0" indent="0" algn="l" rtl="0">
              <a:spcBef>
                <a:spcPts val="0"/>
              </a:spcBef>
              <a:spcAft>
                <a:spcPts val="0"/>
              </a:spcAft>
              <a:buNone/>
            </a:pPr>
            <a:endParaRPr sz="1800" b="0" dirty="0">
              <a:solidFill>
                <a:srgbClr val="FFFFFF"/>
              </a:solidFill>
              <a:latin typeface="Comfortaa"/>
              <a:ea typeface="Comfortaa"/>
              <a:cs typeface="Comfortaa"/>
              <a:sym typeface="Comfortaa"/>
            </a:endParaRPr>
          </a:p>
          <a:p>
            <a:pPr marL="457200" lvl="0" indent="-349250" algn="l" rtl="0">
              <a:spcBef>
                <a:spcPts val="0"/>
              </a:spcBef>
              <a:spcAft>
                <a:spcPts val="0"/>
              </a:spcAft>
              <a:buClr>
                <a:srgbClr val="FFFFFF"/>
              </a:buClr>
              <a:buSzPts val="1900"/>
              <a:buFont typeface="Comfortaa"/>
              <a:buChar char="●"/>
            </a:pPr>
            <a:r>
              <a:rPr lang="en" sz="1800" b="0" dirty="0">
                <a:solidFill>
                  <a:srgbClr val="FFFFFF"/>
                </a:solidFill>
                <a:latin typeface="Comfortaa"/>
                <a:ea typeface="Comfortaa"/>
                <a:cs typeface="Comfortaa"/>
                <a:sym typeface="Comfortaa"/>
              </a:rPr>
              <a:t>For restaurant business owners, deciding on which business attribute to improve and cuisine type to provide is </a:t>
            </a:r>
            <a:r>
              <a:rPr lang="en-US" sz="1800" b="0" dirty="0">
                <a:solidFill>
                  <a:srgbClr val="FFFFFF"/>
                </a:solidFill>
                <a:latin typeface="Comfortaa"/>
                <a:ea typeface="Comfortaa"/>
                <a:cs typeface="Comfortaa"/>
                <a:sym typeface="Comfortaa"/>
              </a:rPr>
              <a:t>crucial</a:t>
            </a:r>
            <a:r>
              <a:rPr lang="en" sz="1800" b="0" dirty="0">
                <a:solidFill>
                  <a:srgbClr val="FFFFFF"/>
                </a:solidFill>
                <a:latin typeface="Comfortaa"/>
                <a:ea typeface="Comfortaa"/>
                <a:cs typeface="Comfortaa"/>
                <a:sym typeface="Comfortaa"/>
              </a:rPr>
              <a:t> to more positive feedbacks.</a:t>
            </a:r>
            <a:endParaRPr sz="1800" b="0" dirty="0">
              <a:solidFill>
                <a:srgbClr val="FFFFFF"/>
              </a:solidFill>
              <a:latin typeface="Comfortaa"/>
              <a:ea typeface="Comfortaa"/>
              <a:cs typeface="Comfortaa"/>
              <a:sym typeface="Comfortaa"/>
            </a:endParaRPr>
          </a:p>
        </p:txBody>
      </p:sp>
      <p:sp>
        <p:nvSpPr>
          <p:cNvPr id="80" name="Google Shape;80;p14"/>
          <p:cNvSpPr txBox="1">
            <a:spLocks noGrp="1"/>
          </p:cNvSpPr>
          <p:nvPr>
            <p:ph type="title"/>
          </p:nvPr>
        </p:nvSpPr>
        <p:spPr>
          <a:xfrm>
            <a:off x="453150" y="50510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b="0" u="sng" dirty="0">
                <a:solidFill>
                  <a:srgbClr val="FFFFFF"/>
                </a:solidFill>
                <a:latin typeface="Raleway Black"/>
                <a:ea typeface="Raleway Black"/>
                <a:cs typeface="Raleway Black"/>
                <a:sym typeface="Raleway Black"/>
              </a:rPr>
              <a:t>Business Case</a:t>
            </a:r>
            <a:endParaRPr sz="2400" b="0" u="sng" dirty="0">
              <a:solidFill>
                <a:srgbClr val="FFFFFF"/>
              </a:solidFill>
              <a:latin typeface="Raleway Black"/>
              <a:ea typeface="Raleway Black"/>
              <a:cs typeface="Raleway Black"/>
              <a:sym typeface="Raleway Black"/>
            </a:endParaRPr>
          </a:p>
        </p:txBody>
      </p:sp>
      <p:pic>
        <p:nvPicPr>
          <p:cNvPr id="81" name="Google Shape;81;p14"/>
          <p:cNvPicPr preferRelativeResize="0"/>
          <p:nvPr/>
        </p:nvPicPr>
        <p:blipFill>
          <a:blip r:embed="rId3">
            <a:alphaModFix/>
          </a:blip>
          <a:stretch>
            <a:fillRect/>
          </a:stretch>
        </p:blipFill>
        <p:spPr>
          <a:xfrm>
            <a:off x="5814200" y="1100401"/>
            <a:ext cx="2882049" cy="1609373"/>
          </a:xfrm>
          <a:prstGeom prst="rect">
            <a:avLst/>
          </a:prstGeom>
          <a:noFill/>
          <a:ln>
            <a:noFill/>
          </a:ln>
        </p:spPr>
      </p:pic>
      <p:pic>
        <p:nvPicPr>
          <p:cNvPr id="82" name="Google Shape;82;p14"/>
          <p:cNvPicPr preferRelativeResize="0"/>
          <p:nvPr/>
        </p:nvPicPr>
        <p:blipFill>
          <a:blip r:embed="rId4">
            <a:alphaModFix/>
          </a:blip>
          <a:stretch>
            <a:fillRect/>
          </a:stretch>
        </p:blipFill>
        <p:spPr>
          <a:xfrm>
            <a:off x="5814200" y="2977450"/>
            <a:ext cx="2882048" cy="17893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61C00"/>
        </a:solidFill>
        <a:effectLst/>
      </p:bgPr>
    </p:bg>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53150" y="1273100"/>
            <a:ext cx="4688100" cy="16770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rgbClr val="FFFFFF"/>
              </a:buClr>
              <a:buSzPts val="1900"/>
              <a:buFont typeface="Comfortaa"/>
              <a:buChar char="●"/>
            </a:pPr>
            <a:r>
              <a:rPr lang="en" sz="1800" dirty="0">
                <a:solidFill>
                  <a:srgbClr val="FFFFFF"/>
                </a:solidFill>
                <a:latin typeface="Comfortaa"/>
                <a:ea typeface="Comfortaa"/>
                <a:cs typeface="Comfortaa"/>
                <a:sym typeface="Comfortaa"/>
              </a:rPr>
              <a:t>There are only 375 restaurants winning full scores (5 stars) and 61 restaurants rated as 1-star. Over 10,000 restaurants are rated between 3.0 and 4.0 stars.</a:t>
            </a:r>
            <a:endParaRPr sz="1800" dirty="0">
              <a:solidFill>
                <a:srgbClr val="FFFFFF"/>
              </a:solidFill>
              <a:latin typeface="Comfortaa"/>
              <a:ea typeface="Comfortaa"/>
              <a:cs typeface="Comfortaa"/>
              <a:sym typeface="Comfortaa"/>
            </a:endParaRPr>
          </a:p>
          <a:p>
            <a:pPr marL="457200" lvl="0" indent="0" algn="l" rtl="0">
              <a:spcBef>
                <a:spcPts val="0"/>
              </a:spcBef>
              <a:spcAft>
                <a:spcPts val="0"/>
              </a:spcAft>
              <a:buNone/>
            </a:pPr>
            <a:endParaRPr sz="1800" dirty="0">
              <a:solidFill>
                <a:srgbClr val="FFFFFF"/>
              </a:solidFill>
              <a:latin typeface="Comfortaa"/>
              <a:ea typeface="Comfortaa"/>
              <a:cs typeface="Comfortaa"/>
              <a:sym typeface="Comfortaa"/>
            </a:endParaRPr>
          </a:p>
          <a:p>
            <a:pPr marL="457200" lvl="0" indent="-349250" algn="l" rtl="0">
              <a:spcBef>
                <a:spcPts val="0"/>
              </a:spcBef>
              <a:spcAft>
                <a:spcPts val="0"/>
              </a:spcAft>
              <a:buClr>
                <a:srgbClr val="FFFFFF"/>
              </a:buClr>
              <a:buSzPts val="1900"/>
              <a:buFont typeface="Comfortaa"/>
              <a:buChar char="●"/>
            </a:pPr>
            <a:r>
              <a:rPr lang="en" sz="1800" dirty="0">
                <a:solidFill>
                  <a:srgbClr val="FFFFFF"/>
                </a:solidFill>
                <a:latin typeface="Comfortaa"/>
                <a:ea typeface="Comfortaa"/>
                <a:cs typeface="Comfortaa"/>
                <a:sym typeface="Comfortaa"/>
              </a:rPr>
              <a:t>There are 7314 American restaurants, which tops other categories.</a:t>
            </a:r>
            <a:endParaRPr sz="1800" dirty="0">
              <a:solidFill>
                <a:srgbClr val="FFFFFF"/>
              </a:solidFill>
              <a:latin typeface="Comfortaa"/>
              <a:ea typeface="Comfortaa"/>
              <a:cs typeface="Comfortaa"/>
              <a:sym typeface="Comfortaa"/>
            </a:endParaRPr>
          </a:p>
        </p:txBody>
      </p:sp>
      <p:sp>
        <p:nvSpPr>
          <p:cNvPr id="88" name="Google Shape;88;p15"/>
          <p:cNvSpPr txBox="1">
            <a:spLocks noGrp="1"/>
          </p:cNvSpPr>
          <p:nvPr>
            <p:ph type="title"/>
          </p:nvPr>
        </p:nvSpPr>
        <p:spPr>
          <a:xfrm>
            <a:off x="453150" y="505100"/>
            <a:ext cx="6292800" cy="7680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None/>
            </a:pPr>
            <a:r>
              <a:rPr lang="en" sz="3600" b="0" u="sng">
                <a:solidFill>
                  <a:srgbClr val="FFFFFF"/>
                </a:solidFill>
                <a:latin typeface="Raleway Black"/>
                <a:ea typeface="Raleway Black"/>
                <a:cs typeface="Raleway Black"/>
                <a:sym typeface="Raleway Black"/>
              </a:rPr>
              <a:t>Ratings By Restaurants</a:t>
            </a:r>
            <a:endParaRPr sz="2400">
              <a:solidFill>
                <a:srgbClr val="FFFFFF"/>
              </a:solidFill>
              <a:latin typeface="Comfortaa"/>
              <a:ea typeface="Comfortaa"/>
              <a:cs typeface="Comfortaa"/>
              <a:sym typeface="Comfortaa"/>
            </a:endParaRPr>
          </a:p>
        </p:txBody>
      </p:sp>
      <p:pic>
        <p:nvPicPr>
          <p:cNvPr id="89" name="Google Shape;89;p15"/>
          <p:cNvPicPr preferRelativeResize="0"/>
          <p:nvPr/>
        </p:nvPicPr>
        <p:blipFill>
          <a:blip r:embed="rId3">
            <a:alphaModFix/>
          </a:blip>
          <a:stretch>
            <a:fillRect/>
          </a:stretch>
        </p:blipFill>
        <p:spPr>
          <a:xfrm>
            <a:off x="5431800" y="1273100"/>
            <a:ext cx="2843250" cy="1677000"/>
          </a:xfrm>
          <a:prstGeom prst="rect">
            <a:avLst/>
          </a:prstGeom>
          <a:noFill/>
          <a:ln>
            <a:noFill/>
          </a:ln>
        </p:spPr>
      </p:pic>
      <p:pic>
        <p:nvPicPr>
          <p:cNvPr id="90" name="Google Shape;90;p15"/>
          <p:cNvPicPr preferRelativeResize="0"/>
          <p:nvPr/>
        </p:nvPicPr>
        <p:blipFill>
          <a:blip r:embed="rId4">
            <a:alphaModFix/>
          </a:blip>
          <a:stretch>
            <a:fillRect/>
          </a:stretch>
        </p:blipFill>
        <p:spPr>
          <a:xfrm>
            <a:off x="4999662" y="3295325"/>
            <a:ext cx="3707527" cy="15922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61C00"/>
        </a:solid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539400" y="2101250"/>
            <a:ext cx="3325200" cy="28503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rgbClr val="FFFFFF"/>
              </a:buClr>
              <a:buSzPts val="1900"/>
              <a:buFont typeface="Comfortaa"/>
              <a:buChar char="●"/>
            </a:pPr>
            <a:r>
              <a:rPr lang="en" sz="1800" dirty="0">
                <a:solidFill>
                  <a:srgbClr val="FFFFFF"/>
                </a:solidFill>
                <a:latin typeface="Comfortaa"/>
                <a:ea typeface="Comfortaa"/>
                <a:cs typeface="Comfortaa"/>
                <a:sym typeface="Comfortaa"/>
              </a:rPr>
              <a:t>There are 16 variables that are significant in OLS model.</a:t>
            </a:r>
            <a:endParaRPr sz="1800" dirty="0">
              <a:solidFill>
                <a:srgbClr val="FFFFFF"/>
              </a:solidFill>
              <a:latin typeface="Comfortaa"/>
              <a:ea typeface="Comfortaa"/>
              <a:cs typeface="Comfortaa"/>
              <a:sym typeface="Comfortaa"/>
            </a:endParaRPr>
          </a:p>
          <a:p>
            <a:pPr marL="457200" lvl="0" indent="-349250" algn="l" rtl="0">
              <a:spcBef>
                <a:spcPts val="0"/>
              </a:spcBef>
              <a:spcAft>
                <a:spcPts val="0"/>
              </a:spcAft>
              <a:buClr>
                <a:srgbClr val="FFFFFF"/>
              </a:buClr>
              <a:buSzPts val="1900"/>
              <a:buFont typeface="Comfortaa"/>
              <a:buChar char="●"/>
            </a:pPr>
            <a:r>
              <a:rPr lang="en-US" altLang="zh-CN" sz="1800" dirty="0">
                <a:solidFill>
                  <a:srgbClr val="FFFFFF"/>
                </a:solidFill>
                <a:latin typeface="Comfortaa"/>
                <a:ea typeface="Comfortaa"/>
                <a:cs typeface="Comfortaa"/>
                <a:sym typeface="Comfortaa"/>
              </a:rPr>
              <a:t>S</a:t>
            </a:r>
            <a:r>
              <a:rPr lang="en" sz="1800" dirty="0" err="1">
                <a:solidFill>
                  <a:srgbClr val="FFFFFF"/>
                </a:solidFill>
                <a:latin typeface="Comfortaa"/>
                <a:ea typeface="Comfortaa"/>
                <a:cs typeface="Comfortaa"/>
                <a:sym typeface="Comfortaa"/>
              </a:rPr>
              <a:t>cikit</a:t>
            </a:r>
            <a:r>
              <a:rPr lang="en" sz="1800" dirty="0">
                <a:solidFill>
                  <a:srgbClr val="FFFFFF"/>
                </a:solidFill>
                <a:latin typeface="Comfortaa"/>
                <a:ea typeface="Comfortaa"/>
                <a:cs typeface="Comfortaa"/>
                <a:sym typeface="Comfortaa"/>
              </a:rPr>
              <a:t>-learn/Linear Regression Model provides better prediction of stars rating for business owners</a:t>
            </a:r>
            <a:endParaRPr sz="1800" dirty="0">
              <a:solidFill>
                <a:srgbClr val="FFFFFF"/>
              </a:solidFill>
              <a:latin typeface="Comfortaa"/>
              <a:ea typeface="Comfortaa"/>
              <a:cs typeface="Comfortaa"/>
              <a:sym typeface="Comfortaa"/>
            </a:endParaRPr>
          </a:p>
        </p:txBody>
      </p:sp>
      <p:sp>
        <p:nvSpPr>
          <p:cNvPr id="96" name="Google Shape;96;p16"/>
          <p:cNvSpPr txBox="1">
            <a:spLocks noGrp="1"/>
          </p:cNvSpPr>
          <p:nvPr>
            <p:ph type="title"/>
          </p:nvPr>
        </p:nvSpPr>
        <p:spPr>
          <a:xfrm>
            <a:off x="453150" y="505100"/>
            <a:ext cx="62928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b="0" u="sng" dirty="0">
                <a:solidFill>
                  <a:srgbClr val="FFFFFF"/>
                </a:solidFill>
                <a:latin typeface="Raleway Black"/>
                <a:ea typeface="Raleway Black"/>
                <a:cs typeface="Raleway Black"/>
                <a:sym typeface="Raleway Black"/>
              </a:rPr>
              <a:t>Ratings Prediction By Attributes &amp; Cuisines</a:t>
            </a:r>
            <a:endParaRPr sz="2400" dirty="0">
              <a:solidFill>
                <a:srgbClr val="FFFFFF"/>
              </a:solidFill>
              <a:latin typeface="Comfortaa"/>
              <a:ea typeface="Comfortaa"/>
              <a:cs typeface="Comfortaa"/>
              <a:sym typeface="Comfortaa"/>
            </a:endParaRPr>
          </a:p>
        </p:txBody>
      </p:sp>
      <p:pic>
        <p:nvPicPr>
          <p:cNvPr id="97" name="Google Shape;97;p16"/>
          <p:cNvPicPr preferRelativeResize="0"/>
          <p:nvPr/>
        </p:nvPicPr>
        <p:blipFill>
          <a:blip r:embed="rId3">
            <a:alphaModFix/>
          </a:blip>
          <a:stretch>
            <a:fillRect/>
          </a:stretch>
        </p:blipFill>
        <p:spPr>
          <a:xfrm>
            <a:off x="5773691" y="317800"/>
            <a:ext cx="3122803" cy="1969700"/>
          </a:xfrm>
          <a:prstGeom prst="rect">
            <a:avLst/>
          </a:prstGeom>
          <a:noFill/>
          <a:ln>
            <a:noFill/>
          </a:ln>
        </p:spPr>
      </p:pic>
      <p:pic>
        <p:nvPicPr>
          <p:cNvPr id="98" name="Google Shape;98;p16"/>
          <p:cNvPicPr preferRelativeResize="0"/>
          <p:nvPr/>
        </p:nvPicPr>
        <p:blipFill>
          <a:blip r:embed="rId4">
            <a:alphaModFix/>
          </a:blip>
          <a:stretch>
            <a:fillRect/>
          </a:stretch>
        </p:blipFill>
        <p:spPr>
          <a:xfrm>
            <a:off x="4924273" y="2472599"/>
            <a:ext cx="1831676" cy="2478950"/>
          </a:xfrm>
          <a:prstGeom prst="rect">
            <a:avLst/>
          </a:prstGeom>
          <a:noFill/>
          <a:ln>
            <a:noFill/>
          </a:ln>
        </p:spPr>
      </p:pic>
      <p:pic>
        <p:nvPicPr>
          <p:cNvPr id="99" name="Google Shape;99;p16"/>
          <p:cNvPicPr preferRelativeResize="0"/>
          <p:nvPr/>
        </p:nvPicPr>
        <p:blipFill>
          <a:blip r:embed="rId5">
            <a:alphaModFix/>
          </a:blip>
          <a:stretch>
            <a:fillRect/>
          </a:stretch>
        </p:blipFill>
        <p:spPr>
          <a:xfrm>
            <a:off x="7451744" y="2472600"/>
            <a:ext cx="1444750" cy="2478949"/>
          </a:xfrm>
          <a:prstGeom prst="rect">
            <a:avLst/>
          </a:prstGeom>
          <a:noFill/>
          <a:ln>
            <a:noFill/>
          </a:ln>
        </p:spPr>
      </p:pic>
      <p:sp>
        <p:nvSpPr>
          <p:cNvPr id="100" name="Google Shape;100;p16"/>
          <p:cNvSpPr/>
          <p:nvPr/>
        </p:nvSpPr>
        <p:spPr>
          <a:xfrm>
            <a:off x="8057075" y="362300"/>
            <a:ext cx="310500" cy="18807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61C00"/>
        </a:solidFill>
        <a:effectLst/>
      </p:bgPr>
    </p:bg>
    <p:spTree>
      <p:nvGrpSpPr>
        <p:cNvPr id="1" name="Shape 104"/>
        <p:cNvGrpSpPr/>
        <p:nvPr/>
      </p:nvGrpSpPr>
      <p:grpSpPr>
        <a:xfrm>
          <a:off x="0" y="0"/>
          <a:ext cx="0" cy="0"/>
          <a:chOff x="0" y="0"/>
          <a:chExt cx="0" cy="0"/>
        </a:xfrm>
      </p:grpSpPr>
      <p:sp>
        <p:nvSpPr>
          <p:cNvPr id="105" name="Google Shape;105;p17"/>
          <p:cNvSpPr txBox="1">
            <a:spLocks noGrp="1"/>
          </p:cNvSpPr>
          <p:nvPr>
            <p:ph type="title"/>
          </p:nvPr>
        </p:nvSpPr>
        <p:spPr>
          <a:xfrm>
            <a:off x="453150" y="349825"/>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b="0" u="sng">
                <a:solidFill>
                  <a:srgbClr val="FFFFFF"/>
                </a:solidFill>
                <a:latin typeface="Raleway Black"/>
                <a:ea typeface="Raleway Black"/>
                <a:cs typeface="Raleway Black"/>
                <a:sym typeface="Raleway Black"/>
              </a:rPr>
              <a:t>Recommendation of Local Restaurants</a:t>
            </a:r>
            <a:endParaRPr sz="2400">
              <a:solidFill>
                <a:srgbClr val="FFFFFF"/>
              </a:solidFill>
              <a:latin typeface="Comfortaa"/>
              <a:ea typeface="Comfortaa"/>
              <a:cs typeface="Comfortaa"/>
              <a:sym typeface="Comfortaa"/>
            </a:endParaRPr>
          </a:p>
        </p:txBody>
      </p:sp>
      <p:pic>
        <p:nvPicPr>
          <p:cNvPr id="106" name="Google Shape;106;p17"/>
          <p:cNvPicPr preferRelativeResize="0"/>
          <p:nvPr/>
        </p:nvPicPr>
        <p:blipFill>
          <a:blip r:embed="rId3">
            <a:alphaModFix/>
          </a:blip>
          <a:stretch>
            <a:fillRect/>
          </a:stretch>
        </p:blipFill>
        <p:spPr>
          <a:xfrm>
            <a:off x="3770450" y="1647950"/>
            <a:ext cx="5197202" cy="1354050"/>
          </a:xfrm>
          <a:prstGeom prst="rect">
            <a:avLst/>
          </a:prstGeom>
          <a:noFill/>
          <a:ln>
            <a:noFill/>
          </a:ln>
        </p:spPr>
      </p:pic>
      <p:pic>
        <p:nvPicPr>
          <p:cNvPr id="107" name="Google Shape;107;p17"/>
          <p:cNvPicPr preferRelativeResize="0"/>
          <p:nvPr/>
        </p:nvPicPr>
        <p:blipFill>
          <a:blip r:embed="rId4">
            <a:alphaModFix/>
          </a:blip>
          <a:stretch>
            <a:fillRect/>
          </a:stretch>
        </p:blipFill>
        <p:spPr>
          <a:xfrm>
            <a:off x="3770450" y="3238575"/>
            <a:ext cx="5197199" cy="1626725"/>
          </a:xfrm>
          <a:prstGeom prst="rect">
            <a:avLst/>
          </a:prstGeom>
          <a:noFill/>
          <a:ln>
            <a:noFill/>
          </a:ln>
        </p:spPr>
      </p:pic>
      <p:sp>
        <p:nvSpPr>
          <p:cNvPr id="108" name="Google Shape;108;p17"/>
          <p:cNvSpPr txBox="1">
            <a:spLocks noGrp="1"/>
          </p:cNvSpPr>
          <p:nvPr>
            <p:ph type="title"/>
          </p:nvPr>
        </p:nvSpPr>
        <p:spPr>
          <a:xfrm>
            <a:off x="235245" y="1833091"/>
            <a:ext cx="3271746" cy="2574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FFFFFF"/>
              </a:buClr>
              <a:buSzPts val="1500"/>
              <a:buFont typeface="Comfortaa"/>
              <a:buChar char="●"/>
            </a:pPr>
            <a:r>
              <a:rPr lang="en" sz="1800" dirty="0">
                <a:solidFill>
                  <a:srgbClr val="FFFFFF"/>
                </a:solidFill>
                <a:latin typeface="Comfortaa"/>
                <a:ea typeface="Comfortaa"/>
                <a:cs typeface="Comfortaa"/>
                <a:sym typeface="Comfortaa"/>
              </a:rPr>
              <a:t>Based on Western Coast business attributes data, </a:t>
            </a:r>
            <a:endParaRPr sz="1800" dirty="0">
              <a:solidFill>
                <a:srgbClr val="FFFFFF"/>
              </a:solidFill>
              <a:latin typeface="Comfortaa"/>
              <a:ea typeface="Comfortaa"/>
              <a:cs typeface="Comfortaa"/>
              <a:sym typeface="Comfortaa"/>
            </a:endParaRPr>
          </a:p>
          <a:p>
            <a:pPr marL="457200" lvl="0" indent="0" algn="l" rtl="0">
              <a:spcBef>
                <a:spcPts val="0"/>
              </a:spcBef>
              <a:spcAft>
                <a:spcPts val="0"/>
              </a:spcAft>
              <a:buNone/>
            </a:pPr>
            <a:r>
              <a:rPr lang="en" sz="1800" dirty="0">
                <a:solidFill>
                  <a:srgbClr val="FFFFFF"/>
                </a:solidFill>
                <a:latin typeface="Comfortaa"/>
                <a:ea typeface="Comfortaa"/>
                <a:cs typeface="Comfortaa"/>
                <a:sym typeface="Comfortaa"/>
              </a:rPr>
              <a:t>we created user- defined-function to recommend customers with their inputs of restaurants names, cities, and parking facilities.</a:t>
            </a:r>
            <a:endParaRPr sz="1800" dirty="0">
              <a:solidFill>
                <a:srgbClr val="FFFFFF"/>
              </a:solidFill>
              <a:latin typeface="Comfortaa"/>
              <a:ea typeface="Comfortaa"/>
              <a:cs typeface="Comfortaa"/>
              <a:sym typeface="Comfortaa"/>
            </a:endParaRPr>
          </a:p>
          <a:p>
            <a:pPr marL="457200" lvl="0" indent="0" algn="l" rtl="0">
              <a:spcBef>
                <a:spcPts val="0"/>
              </a:spcBef>
              <a:spcAft>
                <a:spcPts val="0"/>
              </a:spcAft>
              <a:buNone/>
            </a:pPr>
            <a:endParaRPr sz="1800" dirty="0">
              <a:solidFill>
                <a:srgbClr val="FFFFFF"/>
              </a:solidFill>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61C00"/>
        </a:solidFill>
        <a:effectLst/>
      </p:bgPr>
    </p:bg>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1747157" y="2057850"/>
            <a:ext cx="5423443" cy="1477286"/>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4400" dirty="0">
                <a:solidFill>
                  <a:srgbClr val="FFFFFF"/>
                </a:solidFill>
                <a:latin typeface="Comfortaa"/>
                <a:ea typeface="Comfortaa"/>
                <a:cs typeface="Comfortaa"/>
                <a:sym typeface="Comfortaa"/>
              </a:rPr>
              <a:t>THANK YOU!</a:t>
            </a:r>
            <a:endParaRPr sz="3200" dirty="0">
              <a:solidFill>
                <a:srgbClr val="FFFFFF"/>
              </a:solidFill>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176</Words>
  <Application>Microsoft Macintosh PowerPoint</Application>
  <PresentationFormat>On-screen Show (16:9)</PresentationFormat>
  <Paragraphs>20</Paragraphs>
  <Slides>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Comfortaa</vt:lpstr>
      <vt:lpstr>Raleway</vt:lpstr>
      <vt:lpstr>Lato</vt:lpstr>
      <vt:lpstr>Raleway Black</vt:lpstr>
      <vt:lpstr>Arial</vt:lpstr>
      <vt:lpstr>Swiss</vt:lpstr>
      <vt:lpstr>Data Bootcamp Yelp Restaurants Business Data Project</vt:lpstr>
      <vt:lpstr>Yelp connects  people with great local businesses.  For customers, rating a business with stars and reviews helps elevate next experience.  For restaurant business owners, deciding on which business attribute to improve and cuisine type to provide is crucial to more positive feedbacks.</vt:lpstr>
      <vt:lpstr>There are only 375 restaurants winning full scores (5 stars) and 61 restaurants rated as 1-star. Over 10,000 restaurants are rated between 3.0 and 4.0 stars.  There are 7314 American restaurants, which tops other categories.</vt:lpstr>
      <vt:lpstr>There are 16 variables that are significant in OLS model. Scikit-learn/Linear Regression Model provides better prediction of stars rating for business owners</vt:lpstr>
      <vt:lpstr>Recommendation of Local Restaurants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Bootcamp Yelp Restaurants Business Data Project</dc:title>
  <cp:lastModifiedBy>Yuanhao Zhao</cp:lastModifiedBy>
  <cp:revision>3</cp:revision>
  <dcterms:modified xsi:type="dcterms:W3CDTF">2020-05-14T01:16:06Z</dcterms:modified>
</cp:coreProperties>
</file>